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71"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9642" autoAdjust="0"/>
  </p:normalViewPr>
  <p:slideViewPr>
    <p:cSldViewPr>
      <p:cViewPr>
        <p:scale>
          <a:sx n="75" d="100"/>
          <a:sy n="75" d="100"/>
        </p:scale>
        <p:origin x="-1236" y="-4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19" name="Footer Placeholder 18"/>
          <p:cNvSpPr>
            <a:spLocks noGrp="1"/>
          </p:cNvSpPr>
          <p:nvPr>
            <p:ph type="ftr" sz="quarter" idx="11"/>
          </p:nvPr>
        </p:nvSpPr>
        <p:spPr/>
        <p:txBody>
          <a:bodyPr/>
          <a:lstStyle/>
          <a:p>
            <a:endParaRPr lang="en-US" dirty="0"/>
          </a:p>
        </p:txBody>
      </p:sp>
      <p:sp>
        <p:nvSpPr>
          <p:cNvPr id="27" name="Slide Number Placeholder 2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77200" y="6356350"/>
            <a:ext cx="609600" cy="365125"/>
          </a:xfrm>
        </p:spPr>
        <p:txBody>
          <a:bodyPr/>
          <a:lstStyle/>
          <a:p>
            <a:fld id="{B6F15528-21DE-4FAA-801E-634DDDAF4B2B}" type="slidenum">
              <a:rPr lang="en-US" smtClean="0"/>
              <a:pPr/>
              <a:t>‹#›</a:t>
            </a:fld>
            <a:endParaRPr lang="en-US" dirty="0"/>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dirty="0"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1D8BD707-D9CF-40AE-B4C6-C98DA3205C09}" type="datetimeFigureOut">
              <a:rPr lang="en-US" smtClean="0"/>
              <a:pPr/>
              <a:t>8/9/2018</a:t>
            </a:fld>
            <a:endParaRPr lang="en-US" dirty="0"/>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dirty="0"/>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B6F15528-21DE-4FAA-801E-634DDDAF4B2B}" type="slidenum">
              <a:rPr lang="en-US" smtClean="0"/>
              <a:pPr/>
              <a:t>‹#›</a:t>
            </a:fld>
            <a:endParaRPr lang="en-US" dirty="0"/>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file:///F:\VOLTECH\Photos%20&amp;%20Videos\VID_20180731_125301Trim%20link.mp4" TargetMode="External"/><Relationship Id="rId1" Type="http://schemas.openxmlformats.org/officeDocument/2006/relationships/video" Target="file:///F:\VOLTECH\Photos%20&amp;%20Videos\VID_20180731_125301Trim%20trip.mp4"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7.xml"/><Relationship Id="rId1" Type="http://schemas.openxmlformats.org/officeDocument/2006/relationships/video" Target="file:///F:\VOLTECH\Photos%20&amp;%20Videos\VID_20180731_125301Trim%20closing.mp4"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4953000"/>
          </a:xfrm>
        </p:spPr>
        <p:txBody>
          <a:bodyPr>
            <a:normAutofit/>
          </a:bodyPr>
          <a:lstStyle/>
          <a:p>
            <a:pPr algn="ct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800" dirty="0" smtClean="0">
                <a:solidFill>
                  <a:schemeClr val="tx2"/>
                </a:solidFill>
                <a:latin typeface="Comic Sans MS" pitchFamily="66" charset="0"/>
              </a:rPr>
              <a:t/>
            </a:r>
            <a:br>
              <a:rPr lang="en-IN" sz="800" dirty="0" smtClean="0">
                <a:solidFill>
                  <a:schemeClr val="tx2"/>
                </a:solidFill>
                <a:latin typeface="Comic Sans MS" pitchFamily="66" charset="0"/>
              </a:rPr>
            </a:br>
            <a:r>
              <a:rPr lang="en-IN" sz="6000" dirty="0" smtClean="0">
                <a:solidFill>
                  <a:schemeClr val="tx2"/>
                </a:solidFill>
                <a:latin typeface="Comic Sans MS" pitchFamily="66" charset="0"/>
              </a:rPr>
              <a:t>VACUUM CIRCUIT BREAKER OPERATION</a:t>
            </a:r>
            <a:br>
              <a:rPr lang="en-IN" sz="6000" dirty="0" smtClean="0">
                <a:solidFill>
                  <a:schemeClr val="tx2"/>
                </a:solidFill>
                <a:latin typeface="Comic Sans MS" pitchFamily="66" charset="0"/>
              </a:rPr>
            </a:b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48400" y="1143000"/>
            <a:ext cx="2895600" cy="5170646"/>
          </a:xfrm>
          <a:prstGeom prst="rect">
            <a:avLst/>
          </a:prstGeom>
          <a:noFill/>
        </p:spPr>
        <p:txBody>
          <a:bodyPr wrap="square" rtlCol="0">
            <a:spAutoFit/>
          </a:bodyPr>
          <a:lstStyle/>
          <a:p>
            <a:pPr>
              <a:lnSpc>
                <a:spcPct val="150000"/>
              </a:lnSpc>
              <a:buFont typeface="Arial" pitchFamily="34" charset="0"/>
              <a:buChar char="•"/>
            </a:pPr>
            <a:r>
              <a:rPr lang="en-IN" sz="2000" dirty="0" smtClean="0">
                <a:solidFill>
                  <a:schemeClr val="accent1"/>
                </a:solidFill>
                <a:latin typeface="Comic Sans MS" pitchFamily="66" charset="0"/>
              </a:rPr>
              <a:t>On pushing the closing coil the latch releases the arm to rotate with the main shaft thereby the closing cam hits the linkage associate with a roller.</a:t>
            </a:r>
          </a:p>
          <a:p>
            <a:pPr>
              <a:lnSpc>
                <a:spcPct val="150000"/>
              </a:lnSpc>
              <a:buFont typeface="Arial" pitchFamily="34" charset="0"/>
              <a:buChar char="•"/>
            </a:pPr>
            <a:r>
              <a:rPr lang="en-IN" sz="2000" dirty="0" smtClean="0">
                <a:solidFill>
                  <a:schemeClr val="accent1"/>
                </a:solidFill>
                <a:latin typeface="Comic Sans MS" pitchFamily="66" charset="0"/>
              </a:rPr>
              <a:t>Now the main drive rod  rotates the main drive shaft.</a:t>
            </a:r>
          </a:p>
        </p:txBody>
      </p:sp>
      <p:pic>
        <p:nvPicPr>
          <p:cNvPr id="4098" name="Picture 2" descr="F:\VOLTECH\Photos &amp; Videos\VMC Breaker_Moment3.jpg"/>
          <p:cNvPicPr>
            <a:picLocks noChangeAspect="1" noChangeArrowheads="1"/>
          </p:cNvPicPr>
          <p:nvPr/>
        </p:nvPicPr>
        <p:blipFill>
          <a:blip r:embed="rId2"/>
          <a:srcRect/>
          <a:stretch>
            <a:fillRect/>
          </a:stretch>
        </p:blipFill>
        <p:spPr bwMode="auto">
          <a:xfrm>
            <a:off x="2819400" y="990600"/>
            <a:ext cx="3276600" cy="57150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cxnSp>
        <p:nvCxnSpPr>
          <p:cNvPr id="5" name="Straight Arrow Connector 4"/>
          <p:cNvCxnSpPr/>
          <p:nvPr/>
        </p:nvCxnSpPr>
        <p:spPr>
          <a:xfrm rot="10800000">
            <a:off x="4267200" y="2362200"/>
            <a:ext cx="990600" cy="1588"/>
          </a:xfrm>
          <a:prstGeom prst="straightConnector1">
            <a:avLst/>
          </a:prstGeom>
          <a:ln>
            <a:solidFill>
              <a:srgbClr val="C00000"/>
            </a:solidFill>
            <a:tailEnd type="arrow"/>
          </a:ln>
        </p:spPr>
        <p:style>
          <a:lnRef idx="2">
            <a:schemeClr val="accent2"/>
          </a:lnRef>
          <a:fillRef idx="0">
            <a:schemeClr val="accent2"/>
          </a:fillRef>
          <a:effectRef idx="1">
            <a:schemeClr val="accent2"/>
          </a:effectRef>
          <a:fontRef idx="minor">
            <a:schemeClr val="tx1"/>
          </a:fontRef>
        </p:style>
      </p:cxnSp>
      <p:sp>
        <p:nvSpPr>
          <p:cNvPr id="7" name="TextBox 6"/>
          <p:cNvSpPr txBox="1"/>
          <p:nvPr/>
        </p:nvSpPr>
        <p:spPr>
          <a:xfrm>
            <a:off x="5181600" y="2133600"/>
            <a:ext cx="752129" cy="400110"/>
          </a:xfrm>
          <a:prstGeom prst="rect">
            <a:avLst/>
          </a:prstGeom>
          <a:noFill/>
        </p:spPr>
        <p:txBody>
          <a:bodyPr wrap="none" rtlCol="0">
            <a:spAutoFit/>
          </a:bodyPr>
          <a:lstStyle/>
          <a:p>
            <a:pPr algn="ctr"/>
            <a:r>
              <a:rPr lang="en-IN" sz="2000" dirty="0" smtClean="0">
                <a:solidFill>
                  <a:srgbClr val="C00000"/>
                </a:solidFill>
                <a:latin typeface="Comic Sans MS" pitchFamily="66" charset="0"/>
              </a:rPr>
              <a:t>CAM</a:t>
            </a:r>
            <a:endParaRPr lang="en-IN" sz="2000" dirty="0">
              <a:solidFill>
                <a:srgbClr val="C00000"/>
              </a:solidFill>
              <a:latin typeface="Comic Sans MS" pitchFamily="66" charset="0"/>
            </a:endParaRPr>
          </a:p>
        </p:txBody>
      </p:sp>
      <p:cxnSp>
        <p:nvCxnSpPr>
          <p:cNvPr id="12" name="Straight Arrow Connector 11"/>
          <p:cNvCxnSpPr/>
          <p:nvPr/>
        </p:nvCxnSpPr>
        <p:spPr>
          <a:xfrm rot="10800000">
            <a:off x="4267200" y="3429000"/>
            <a:ext cx="609600" cy="1588"/>
          </a:xfrm>
          <a:prstGeom prst="straightConnector1">
            <a:avLst/>
          </a:prstGeom>
          <a:ln>
            <a:solidFill>
              <a:srgbClr val="C00000"/>
            </a:solidFill>
            <a:tailEnd type="arrow"/>
          </a:ln>
        </p:spPr>
        <p:style>
          <a:lnRef idx="2">
            <a:schemeClr val="accent2"/>
          </a:lnRef>
          <a:fillRef idx="0">
            <a:schemeClr val="accent2"/>
          </a:fillRef>
          <a:effectRef idx="1">
            <a:schemeClr val="accent2"/>
          </a:effectRef>
          <a:fontRef idx="minor">
            <a:schemeClr val="tx1"/>
          </a:fontRef>
        </p:style>
      </p:cxnSp>
      <p:sp>
        <p:nvSpPr>
          <p:cNvPr id="14" name="TextBox 13"/>
          <p:cNvSpPr txBox="1"/>
          <p:nvPr/>
        </p:nvSpPr>
        <p:spPr>
          <a:xfrm>
            <a:off x="4800600" y="3124200"/>
            <a:ext cx="1524000" cy="923330"/>
          </a:xfrm>
          <a:prstGeom prst="rect">
            <a:avLst/>
          </a:prstGeom>
          <a:noFill/>
        </p:spPr>
        <p:txBody>
          <a:bodyPr wrap="square" rtlCol="0">
            <a:spAutoFit/>
          </a:bodyPr>
          <a:lstStyle/>
          <a:p>
            <a:r>
              <a:rPr lang="en-IN" dirty="0" smtClean="0">
                <a:solidFill>
                  <a:srgbClr val="C00000"/>
                </a:solidFill>
              </a:rPr>
              <a:t>MAIN DRIVE ROD LINKAGE</a:t>
            </a:r>
            <a:endParaRPr lang="en-IN" dirty="0">
              <a:solidFill>
                <a:srgbClr val="C00000"/>
              </a:solidFill>
            </a:endParaRPr>
          </a:p>
        </p:txBody>
      </p:sp>
      <p:pic>
        <p:nvPicPr>
          <p:cNvPr id="4099" name="Picture 3" descr="F:\VOLTECH\Photos &amp; Videos\main drive rod.jpg"/>
          <p:cNvPicPr>
            <a:picLocks noChangeAspect="1" noChangeArrowheads="1"/>
          </p:cNvPicPr>
          <p:nvPr/>
        </p:nvPicPr>
        <p:blipFill>
          <a:blip r:embed="rId3"/>
          <a:srcRect/>
          <a:stretch>
            <a:fillRect/>
          </a:stretch>
        </p:blipFill>
        <p:spPr bwMode="auto">
          <a:xfrm>
            <a:off x="152400" y="990600"/>
            <a:ext cx="2667000" cy="57150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3581400"/>
            <a:ext cx="8077200" cy="3323987"/>
          </a:xfrm>
          <a:prstGeom prst="rect">
            <a:avLst/>
          </a:prstGeom>
          <a:noFill/>
        </p:spPr>
        <p:txBody>
          <a:bodyPr wrap="square" rtlCol="0">
            <a:spAutoFit/>
          </a:bodyPr>
          <a:lstStyle/>
          <a:p>
            <a:pPr>
              <a:lnSpc>
                <a:spcPct val="150000"/>
              </a:lnSpc>
              <a:buFont typeface="Arial" pitchFamily="34" charset="0"/>
              <a:buChar char="•"/>
            </a:pPr>
            <a:r>
              <a:rPr lang="en-IN" sz="2000" dirty="0" smtClean="0">
                <a:solidFill>
                  <a:schemeClr val="accent1"/>
                </a:solidFill>
                <a:latin typeface="Comic Sans MS" pitchFamily="66" charset="0"/>
              </a:rPr>
              <a:t>The contact spring is now compressed and forces the bell crank to lift the pole drive rod.</a:t>
            </a:r>
          </a:p>
          <a:p>
            <a:pPr>
              <a:lnSpc>
                <a:spcPct val="150000"/>
              </a:lnSpc>
              <a:buFont typeface="Arial" pitchFamily="34" charset="0"/>
              <a:buChar char="•"/>
            </a:pPr>
            <a:r>
              <a:rPr lang="en-IN" sz="2000" dirty="0" smtClean="0">
                <a:solidFill>
                  <a:schemeClr val="accent1"/>
                </a:solidFill>
                <a:latin typeface="Comic Sans MS" pitchFamily="66" charset="0"/>
              </a:rPr>
              <a:t>The purpose of contact spring is provided to overcome the repulsive force due to short circuit &amp; to maintain strong contact of the buds of vacuum interrupter.</a:t>
            </a:r>
          </a:p>
          <a:p>
            <a:pPr>
              <a:lnSpc>
                <a:spcPct val="150000"/>
              </a:lnSpc>
              <a:buFont typeface="Arial" pitchFamily="34" charset="0"/>
              <a:buChar char="•"/>
            </a:pPr>
            <a:r>
              <a:rPr lang="en-IN" sz="2000" dirty="0" smtClean="0">
                <a:solidFill>
                  <a:schemeClr val="accent1"/>
                </a:solidFill>
                <a:latin typeface="Comic Sans MS" pitchFamily="66" charset="0"/>
              </a:rPr>
              <a:t>Hold open spring is provided to return additional forces on tripping.</a:t>
            </a:r>
          </a:p>
        </p:txBody>
      </p:sp>
      <p:pic>
        <p:nvPicPr>
          <p:cNvPr id="5122" name="Picture 2" descr="F:\VOLTECH\Photos &amp; Videos\bottom.jpg"/>
          <p:cNvPicPr>
            <a:picLocks noChangeAspect="1" noChangeArrowheads="1"/>
          </p:cNvPicPr>
          <p:nvPr/>
        </p:nvPicPr>
        <p:blipFill>
          <a:blip r:embed="rId2" cstate="print"/>
          <a:srcRect/>
          <a:stretch>
            <a:fillRect/>
          </a:stretch>
        </p:blipFill>
        <p:spPr bwMode="auto">
          <a:xfrm>
            <a:off x="609600" y="914400"/>
            <a:ext cx="8040422" cy="26670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F:\VOLTECH\Photos &amp; Videos\IMG_20180731_125018.jpg"/>
          <p:cNvPicPr>
            <a:picLocks noChangeAspect="1" noChangeArrowheads="1"/>
          </p:cNvPicPr>
          <p:nvPr/>
        </p:nvPicPr>
        <p:blipFill>
          <a:blip r:embed="rId2" cstate="print"/>
          <a:srcRect l="14033" r="25515"/>
          <a:stretch>
            <a:fillRect/>
          </a:stretch>
        </p:blipFill>
        <p:spPr bwMode="auto">
          <a:xfrm>
            <a:off x="381000" y="1066800"/>
            <a:ext cx="4648200" cy="54864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
        <p:nvSpPr>
          <p:cNvPr id="3" name="TextBox 2"/>
          <p:cNvSpPr txBox="1"/>
          <p:nvPr/>
        </p:nvSpPr>
        <p:spPr>
          <a:xfrm>
            <a:off x="5257800" y="1219200"/>
            <a:ext cx="3886201" cy="4708981"/>
          </a:xfrm>
          <a:prstGeom prst="rect">
            <a:avLst/>
          </a:prstGeom>
          <a:noFill/>
        </p:spPr>
        <p:txBody>
          <a:bodyPr wrap="square" rtlCol="0">
            <a:spAutoFit/>
          </a:bodyPr>
          <a:lstStyle/>
          <a:p>
            <a:pPr>
              <a:lnSpc>
                <a:spcPct val="150000"/>
              </a:lnSpc>
              <a:buFont typeface="Arial" pitchFamily="34" charset="0"/>
              <a:buChar char="•"/>
            </a:pPr>
            <a:r>
              <a:rPr lang="en-IN" sz="2000" dirty="0" smtClean="0">
                <a:solidFill>
                  <a:schemeClr val="accent1"/>
                </a:solidFill>
                <a:latin typeface="Comic Sans MS" pitchFamily="66" charset="0"/>
              </a:rPr>
              <a:t>The pole drive rod attached with the vacuum interrupter now closes the circuit.</a:t>
            </a:r>
          </a:p>
          <a:p>
            <a:pPr>
              <a:lnSpc>
                <a:spcPct val="150000"/>
              </a:lnSpc>
              <a:buFont typeface="Arial" pitchFamily="34" charset="0"/>
              <a:buChar char="•"/>
            </a:pPr>
            <a:r>
              <a:rPr lang="en-IN" sz="2000" dirty="0" smtClean="0">
                <a:solidFill>
                  <a:schemeClr val="accent1"/>
                </a:solidFill>
                <a:latin typeface="Comic Sans MS" pitchFamily="66" charset="0"/>
              </a:rPr>
              <a:t>The bud like structure is made to contact with each other.</a:t>
            </a:r>
          </a:p>
          <a:p>
            <a:pPr>
              <a:lnSpc>
                <a:spcPct val="150000"/>
              </a:lnSpc>
              <a:buFont typeface="Arial" pitchFamily="34" charset="0"/>
              <a:buChar char="•"/>
            </a:pPr>
            <a:r>
              <a:rPr lang="en-IN" sz="2000" dirty="0" smtClean="0">
                <a:solidFill>
                  <a:schemeClr val="accent1"/>
                </a:solidFill>
                <a:latin typeface="Comic Sans MS" pitchFamily="66" charset="0"/>
              </a:rPr>
              <a:t>Now the current flows between the  top &amp; the bottom terminals</a:t>
            </a:r>
            <a:endParaRPr lang="en-IN" sz="2000" dirty="0" smtClean="0"/>
          </a:p>
          <a:p>
            <a:pPr>
              <a:lnSpc>
                <a:spcPct val="150000"/>
              </a:lnSpc>
              <a:buFont typeface="Arial" pitchFamily="34" charset="0"/>
              <a:buChar char="•"/>
            </a:pPr>
            <a:endParaRPr lang="en-IN" sz="20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_20180731_125301Trim trip.mp4">
            <a:hlinkClick r:id="" action="ppaction://media"/>
          </p:cNvPr>
          <p:cNvPicPr>
            <a:picLocks noRot="1" noChangeAspect="1"/>
          </p:cNvPicPr>
          <p:nvPr>
            <a:videoFile r:link="rId1"/>
          </p:nvPr>
        </p:nvPicPr>
        <p:blipFill>
          <a:blip r:embed="rId4"/>
          <a:stretch>
            <a:fillRect/>
          </a:stretch>
        </p:blipFill>
        <p:spPr>
          <a:xfrm>
            <a:off x="228600" y="1219200"/>
            <a:ext cx="2743200" cy="5334000"/>
          </a:xfrm>
          <a:prstGeom prst="rect">
            <a:avLst/>
          </a:prstGeom>
          <a:ln>
            <a:solidFill>
              <a:schemeClr val="tx2">
                <a:lumMod val="40000"/>
                <a:lumOff val="60000"/>
              </a:schemeClr>
            </a:solidFill>
          </a:ln>
        </p:spPr>
      </p:pic>
      <p:sp>
        <p:nvSpPr>
          <p:cNvPr id="3" name="Rectangle 2"/>
          <p:cNvSpPr/>
          <p:nvPr/>
        </p:nvSpPr>
        <p:spPr>
          <a:xfrm>
            <a:off x="6096000" y="1295400"/>
            <a:ext cx="3048000" cy="5632311"/>
          </a:xfrm>
          <a:prstGeom prst="rect">
            <a:avLst/>
          </a:prstGeom>
        </p:spPr>
        <p:txBody>
          <a:bodyPr wrap="square">
            <a:spAutoFit/>
          </a:bodyPr>
          <a:lstStyle/>
          <a:p>
            <a:pPr>
              <a:lnSpc>
                <a:spcPct val="150000"/>
              </a:lnSpc>
              <a:buFont typeface="Arial" pitchFamily="34" charset="0"/>
              <a:buChar char="•"/>
            </a:pPr>
            <a:r>
              <a:rPr lang="en-IN" sz="2000" dirty="0" smtClean="0">
                <a:solidFill>
                  <a:schemeClr val="accent1"/>
                </a:solidFill>
                <a:latin typeface="Comic Sans MS" pitchFamily="66" charset="0"/>
              </a:rPr>
              <a:t>When the open coil is pressed or on receiving signal the open latch assembly rotates and releases the pressurised arm and loosens the linkage.</a:t>
            </a:r>
          </a:p>
          <a:p>
            <a:pPr>
              <a:lnSpc>
                <a:spcPct val="150000"/>
              </a:lnSpc>
              <a:buFont typeface="Arial" pitchFamily="34" charset="0"/>
              <a:buChar char="•"/>
            </a:pPr>
            <a:r>
              <a:rPr lang="en-IN" sz="2000" dirty="0" smtClean="0">
                <a:solidFill>
                  <a:schemeClr val="accent1"/>
                </a:solidFill>
                <a:latin typeface="Comic Sans MS" pitchFamily="66" charset="0"/>
              </a:rPr>
              <a:t>With the help of hold open spring force the vacuum interrupter trips and opens the circuit.</a:t>
            </a:r>
            <a:endParaRPr lang="en-IN" sz="2000" dirty="0"/>
          </a:p>
        </p:txBody>
      </p:sp>
      <p:pic>
        <p:nvPicPr>
          <p:cNvPr id="5" name="VID_20180731_125301Trim link.mp4">
            <a:hlinkClick r:id="" action="ppaction://media"/>
          </p:cNvPr>
          <p:cNvPicPr>
            <a:picLocks noRot="1" noChangeAspect="1"/>
          </p:cNvPicPr>
          <p:nvPr>
            <a:videoFile r:link="rId2"/>
          </p:nvPr>
        </p:nvPicPr>
        <p:blipFill>
          <a:blip r:embed="rId4"/>
          <a:stretch>
            <a:fillRect/>
          </a:stretch>
        </p:blipFill>
        <p:spPr>
          <a:xfrm>
            <a:off x="3048000" y="1219200"/>
            <a:ext cx="2895600" cy="5334000"/>
          </a:xfrm>
          <a:prstGeom prst="rect">
            <a:avLst/>
          </a:prstGeom>
          <a:ln>
            <a:solidFill>
              <a:schemeClr val="tx2">
                <a:lumMod val="40000"/>
                <a:lumOff val="60000"/>
              </a:schemeClr>
            </a:solidFill>
          </a:ln>
        </p:spPr>
      </p:pic>
      <p:sp>
        <p:nvSpPr>
          <p:cNvPr id="6" name="TextBox 5"/>
          <p:cNvSpPr txBox="1"/>
          <p:nvPr/>
        </p:nvSpPr>
        <p:spPr>
          <a:xfrm>
            <a:off x="0" y="0"/>
            <a:ext cx="9144000" cy="523220"/>
          </a:xfrm>
          <a:prstGeom prst="rect">
            <a:avLst/>
          </a:prstGeom>
          <a:noFill/>
        </p:spPr>
        <p:txBody>
          <a:bodyPr wrap="square" rtlCol="0">
            <a:spAutoFit/>
          </a:bodyPr>
          <a:lstStyle/>
          <a:p>
            <a:pPr algn="ctr"/>
            <a:r>
              <a:rPr lang="en-IN" sz="2800" dirty="0" smtClean="0">
                <a:solidFill>
                  <a:schemeClr val="accent1"/>
                </a:solidFill>
              </a:rPr>
              <a:t>OPENING/TRIPPING</a:t>
            </a:r>
            <a:endParaRPr lang="en-IN" sz="2800"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0" fill="hold" display="0">
                  <p:stCondLst>
                    <p:cond delay="indefinite"/>
                  </p:stCondLst>
                  <p:endCondLst>
                    <p:cond evt="onNext" delay="0">
                      <p:tgtEl>
                        <p:sldTgt/>
                      </p:tgtEl>
                    </p:cond>
                    <p:cond evt="onPrev" delay="0">
                      <p:tgtEl>
                        <p:sldTgt/>
                      </p:tgtEl>
                    </p:cond>
                  </p:end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p:cTn id="16" fill="hold" display="0">
                  <p:stCondLst>
                    <p:cond delay="indefinite"/>
                  </p:stCondLst>
                  <p:endCondLst>
                    <p:cond evt="onNext" delay="0">
                      <p:tgtEl>
                        <p:sldTgt/>
                      </p:tgtEl>
                    </p:cond>
                    <p:cond evt="onPrev" delay="0">
                      <p:tgtEl>
                        <p:sldTgt/>
                      </p:tgtEl>
                    </p:cond>
                  </p:end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371600"/>
            <a:ext cx="9144000" cy="2895600"/>
          </a:xfrm>
        </p:spPr>
        <p:txBody>
          <a:bodyPr/>
          <a:lstStyle/>
          <a:p>
            <a:pPr algn="ctr"/>
            <a:r>
              <a:rPr lang="en-IN" sz="9600" dirty="0" smtClean="0">
                <a:solidFill>
                  <a:schemeClr val="tx1"/>
                </a:solidFill>
                <a:latin typeface="Comic Sans MS" pitchFamily="66" charset="0"/>
              </a:rPr>
              <a:t>THANKYOU</a:t>
            </a:r>
            <a:endParaRPr lang="en-IN" sz="9600" dirty="0">
              <a:solidFill>
                <a:schemeClr val="tx1"/>
              </a:solidFill>
              <a:latin typeface="Comic Sans MS"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600" y="0"/>
            <a:ext cx="8686800" cy="5262979"/>
          </a:xfrm>
          <a:prstGeom prst="rect">
            <a:avLst/>
          </a:prstGeom>
          <a:noFill/>
        </p:spPr>
        <p:txBody>
          <a:bodyPr wrap="square" numCol="1" rtlCol="0">
            <a:spAutoFit/>
          </a:bodyPr>
          <a:lstStyle/>
          <a:p>
            <a:pPr algn="ctr">
              <a:lnSpc>
                <a:spcPct val="150000"/>
              </a:lnSpc>
            </a:pPr>
            <a:r>
              <a:rPr lang="en-IN" sz="2400" b="1" dirty="0" smtClean="0">
                <a:solidFill>
                  <a:schemeClr val="tx2"/>
                </a:solidFill>
                <a:latin typeface="Comic Sans MS" pitchFamily="66" charset="0"/>
              </a:rPr>
              <a:t>VACUUM CIRCUIT BREAKER</a:t>
            </a:r>
          </a:p>
          <a:p>
            <a:pPr algn="ctr">
              <a:lnSpc>
                <a:spcPct val="150000"/>
              </a:lnSpc>
            </a:pPr>
            <a:endParaRPr lang="en-IN" sz="2000" dirty="0" smtClean="0">
              <a:solidFill>
                <a:schemeClr val="tx2"/>
              </a:solidFill>
              <a:latin typeface="Comic Sans MS" pitchFamily="66" charset="0"/>
            </a:endParaRPr>
          </a:p>
          <a:p>
            <a:pPr lvl="0">
              <a:lnSpc>
                <a:spcPct val="150000"/>
              </a:lnSpc>
              <a:buFont typeface="Arial" pitchFamily="34" charset="0"/>
              <a:buChar char="•"/>
            </a:pPr>
            <a:r>
              <a:rPr lang="en-IN" sz="2000" dirty="0" smtClean="0">
                <a:solidFill>
                  <a:schemeClr val="tx2"/>
                </a:solidFill>
                <a:latin typeface="Comic Sans MS" pitchFamily="66" charset="0"/>
              </a:rPr>
              <a:t>A circuit breaker is a device that interrupts an electric circuit to prevent fault current, caused by a short circuit or overload.</a:t>
            </a:r>
          </a:p>
          <a:p>
            <a:pPr lvl="0">
              <a:lnSpc>
                <a:spcPct val="150000"/>
              </a:lnSpc>
              <a:buFont typeface="Arial" pitchFamily="34" charset="0"/>
              <a:buChar char="•"/>
            </a:pPr>
            <a:r>
              <a:rPr lang="en-IN" sz="2000" dirty="0" smtClean="0">
                <a:solidFill>
                  <a:schemeClr val="tx2"/>
                </a:solidFill>
                <a:latin typeface="Comic Sans MS" pitchFamily="66" charset="0"/>
              </a:rPr>
              <a:t> A vacuum circuit breaker is a kind of circuit breaker where the arc quenching takes place in a vacuum medium. It consisted of completely sealed vacuum interrupter for 3 phase AC current which performs basic functions such as opening and closing of VCB. It is used in sub-stations, industries, star hotels, factories, and high voltage requirements.</a:t>
            </a:r>
          </a:p>
          <a:p>
            <a:pPr algn="ctr">
              <a:lnSpc>
                <a:spcPct val="150000"/>
              </a:lnSpc>
            </a:pPr>
            <a:endParaRPr lang="en-IN" sz="2000" dirty="0">
              <a:solidFill>
                <a:schemeClr val="tx2"/>
              </a:solidFill>
              <a:latin typeface="Comic Sans MS" pitchFamily="66"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52400"/>
            <a:ext cx="8686800" cy="7109639"/>
          </a:xfrm>
          <a:prstGeom prst="rect">
            <a:avLst/>
          </a:prstGeom>
        </p:spPr>
        <p:txBody>
          <a:bodyPr wrap="square">
            <a:spAutoFit/>
          </a:bodyPr>
          <a:lstStyle/>
          <a:p>
            <a:pPr algn="ctr">
              <a:lnSpc>
                <a:spcPct val="150000"/>
              </a:lnSpc>
            </a:pPr>
            <a:r>
              <a:rPr lang="en-IN" sz="2400" b="1" dirty="0" smtClean="0">
                <a:solidFill>
                  <a:schemeClr val="tx2"/>
                </a:solidFill>
                <a:latin typeface="Comic Sans MS" pitchFamily="66" charset="0"/>
              </a:rPr>
              <a:t>HOW TO USE THIS PRODUCT</a:t>
            </a:r>
          </a:p>
          <a:p>
            <a:pPr algn="ctr">
              <a:lnSpc>
                <a:spcPct val="150000"/>
              </a:lnSpc>
            </a:pPr>
            <a:endParaRPr lang="en-IN" sz="2000" dirty="0" smtClean="0">
              <a:solidFill>
                <a:schemeClr val="tx2"/>
              </a:solidFill>
              <a:latin typeface="Comic Sans MS" pitchFamily="66" charset="0"/>
            </a:endParaRPr>
          </a:p>
          <a:p>
            <a:pPr lvl="0">
              <a:lnSpc>
                <a:spcPct val="150000"/>
              </a:lnSpc>
              <a:buFont typeface="Arial" pitchFamily="34" charset="0"/>
              <a:buChar char="•"/>
            </a:pPr>
            <a:r>
              <a:rPr lang="en-IN" sz="2000" dirty="0" smtClean="0">
                <a:solidFill>
                  <a:schemeClr val="tx2"/>
                </a:solidFill>
                <a:latin typeface="Comic Sans MS" pitchFamily="66" charset="0"/>
              </a:rPr>
              <a:t>Vacuum circuit breaker is attached with a dedicated switchgear panel to serve as switchgear. </a:t>
            </a:r>
          </a:p>
          <a:p>
            <a:pPr lvl="0">
              <a:lnSpc>
                <a:spcPct val="150000"/>
              </a:lnSpc>
              <a:buFont typeface="Arial" pitchFamily="34" charset="0"/>
              <a:buChar char="•"/>
            </a:pPr>
            <a:r>
              <a:rPr lang="en-IN" sz="2000" dirty="0" smtClean="0">
                <a:solidFill>
                  <a:schemeClr val="tx2"/>
                </a:solidFill>
                <a:latin typeface="Comic Sans MS" pitchFamily="66" charset="0"/>
              </a:rPr>
              <a:t>The incoming supply is connected to the switchgear panel and outgoing is given to the external product.</a:t>
            </a:r>
          </a:p>
          <a:p>
            <a:pPr lvl="0">
              <a:lnSpc>
                <a:spcPct val="150000"/>
              </a:lnSpc>
              <a:buFont typeface="Arial" pitchFamily="34" charset="0"/>
              <a:buChar char="•"/>
            </a:pPr>
            <a:r>
              <a:rPr lang="en-IN" sz="2000" dirty="0" smtClean="0">
                <a:solidFill>
                  <a:schemeClr val="tx2"/>
                </a:solidFill>
                <a:latin typeface="Comic Sans MS" pitchFamily="66" charset="0"/>
              </a:rPr>
              <a:t>The relay senses the fault occurred and transmits the signal to the vacuum circuit breaker.</a:t>
            </a:r>
          </a:p>
          <a:p>
            <a:pPr lvl="0">
              <a:lnSpc>
                <a:spcPct val="150000"/>
              </a:lnSpc>
              <a:buFont typeface="Arial" pitchFamily="34" charset="0"/>
              <a:buChar char="•"/>
            </a:pPr>
            <a:r>
              <a:rPr lang="en-IN" sz="2000" dirty="0" smtClean="0">
                <a:solidFill>
                  <a:schemeClr val="tx2"/>
                </a:solidFill>
                <a:latin typeface="Comic Sans MS" pitchFamily="66" charset="0"/>
              </a:rPr>
              <a:t>The breaker trips the circuit automatically by spring charging mechanism.</a:t>
            </a:r>
          </a:p>
          <a:p>
            <a:pPr lvl="0">
              <a:lnSpc>
                <a:spcPct val="150000"/>
              </a:lnSpc>
              <a:buFont typeface="Arial" pitchFamily="34" charset="0"/>
              <a:buChar char="•"/>
            </a:pPr>
            <a:r>
              <a:rPr lang="en-IN" sz="2000" dirty="0" smtClean="0">
                <a:solidFill>
                  <a:schemeClr val="tx2"/>
                </a:solidFill>
                <a:latin typeface="Comic Sans MS" pitchFamily="66" charset="0"/>
              </a:rPr>
              <a:t>After the fault is cleared, circuit may be closed with the help of breaker by manually pushing the closing coil button or it can be closed with the help of remote access.</a:t>
            </a:r>
          </a:p>
          <a:p>
            <a:pPr lvl="0">
              <a:lnSpc>
                <a:spcPct val="150000"/>
              </a:lnSpc>
              <a:buFont typeface="Arial" pitchFamily="34" charset="0"/>
              <a:buChar char="•"/>
            </a:pPr>
            <a:r>
              <a:rPr lang="en-IN" sz="2000" dirty="0" smtClean="0">
                <a:solidFill>
                  <a:schemeClr val="tx2"/>
                </a:solidFill>
                <a:latin typeface="Comic Sans MS" pitchFamily="66" charset="0"/>
              </a:rPr>
              <a:t>Since all processes are automated, only installation is enough to use this product. </a:t>
            </a:r>
            <a:endParaRPr lang="en-IN" sz="2000" dirty="0">
              <a:solidFill>
                <a:schemeClr val="tx2"/>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0"/>
            <a:ext cx="8001000" cy="585097"/>
          </a:xfrm>
          <a:prstGeom prst="rect">
            <a:avLst/>
          </a:prstGeom>
          <a:noFill/>
        </p:spPr>
        <p:txBody>
          <a:bodyPr wrap="square" rtlCol="0">
            <a:spAutoFit/>
          </a:bodyPr>
          <a:lstStyle/>
          <a:p>
            <a:pPr algn="ctr">
              <a:lnSpc>
                <a:spcPct val="150000"/>
              </a:lnSpc>
            </a:pPr>
            <a:r>
              <a:rPr lang="en-IN" sz="2400" b="1" dirty="0" smtClean="0">
                <a:solidFill>
                  <a:schemeClr val="tx2"/>
                </a:solidFill>
                <a:latin typeface="Comic Sans MS" pitchFamily="66" charset="0"/>
              </a:rPr>
              <a:t>BREAKER ASSEMBLY (FRONT)</a:t>
            </a:r>
          </a:p>
        </p:txBody>
      </p:sp>
      <p:pic>
        <p:nvPicPr>
          <p:cNvPr id="5" name="Picture 4" descr="IMG_20180721_131604.jpg"/>
          <p:cNvPicPr>
            <a:picLocks noChangeAspect="1"/>
          </p:cNvPicPr>
          <p:nvPr/>
        </p:nvPicPr>
        <p:blipFill>
          <a:blip r:embed="rId2" cstate="print"/>
          <a:srcRect b="18750"/>
          <a:stretch>
            <a:fillRect/>
          </a:stretch>
        </p:blipFill>
        <p:spPr>
          <a:xfrm>
            <a:off x="4343400" y="762000"/>
            <a:ext cx="4114799" cy="58674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pic>
        <p:nvPicPr>
          <p:cNvPr id="1026" name="Picture 2" descr="F:\VOLTECH\Photos &amp; Videos\IMG_20180807_131328.jpg"/>
          <p:cNvPicPr>
            <a:picLocks noChangeAspect="1" noChangeArrowheads="1"/>
          </p:cNvPicPr>
          <p:nvPr/>
        </p:nvPicPr>
        <p:blipFill>
          <a:blip r:embed="rId3" cstate="print"/>
          <a:srcRect l="13533" t="5128" r="15812" b="3846"/>
          <a:stretch>
            <a:fillRect/>
          </a:stretch>
        </p:blipFill>
        <p:spPr bwMode="auto">
          <a:xfrm>
            <a:off x="728352" y="838200"/>
            <a:ext cx="3234047" cy="57912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0"/>
            <a:ext cx="8001000" cy="646331"/>
          </a:xfrm>
          <a:prstGeom prst="rect">
            <a:avLst/>
          </a:prstGeom>
          <a:noFill/>
        </p:spPr>
        <p:txBody>
          <a:bodyPr wrap="square" rtlCol="0">
            <a:spAutoFit/>
          </a:bodyPr>
          <a:lstStyle/>
          <a:p>
            <a:pPr algn="ctr">
              <a:lnSpc>
                <a:spcPct val="150000"/>
              </a:lnSpc>
            </a:pPr>
            <a:r>
              <a:rPr lang="en-IN" sz="2400" b="1" dirty="0" smtClean="0">
                <a:solidFill>
                  <a:schemeClr val="tx2"/>
                </a:solidFill>
                <a:latin typeface="Comic Sans MS" pitchFamily="66" charset="0"/>
              </a:rPr>
              <a:t>BREAKER ASSEMBLY (BACK)</a:t>
            </a:r>
          </a:p>
        </p:txBody>
      </p:sp>
      <p:pic>
        <p:nvPicPr>
          <p:cNvPr id="5" name="Picture 4" descr="IMG_20180721_131604.jpg"/>
          <p:cNvPicPr>
            <a:picLocks noChangeAspect="1"/>
          </p:cNvPicPr>
          <p:nvPr/>
        </p:nvPicPr>
        <p:blipFill>
          <a:blip r:embed="rId2" cstate="print"/>
          <a:srcRect l="-794" b="33766"/>
          <a:stretch>
            <a:fillRect/>
          </a:stretch>
        </p:blipFill>
        <p:spPr>
          <a:xfrm>
            <a:off x="1905000" y="762000"/>
            <a:ext cx="5334000" cy="57912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0"/>
            <a:ext cx="8001000" cy="646331"/>
          </a:xfrm>
          <a:prstGeom prst="rect">
            <a:avLst/>
          </a:prstGeom>
          <a:noFill/>
        </p:spPr>
        <p:txBody>
          <a:bodyPr wrap="square" rtlCol="0">
            <a:spAutoFit/>
          </a:bodyPr>
          <a:lstStyle/>
          <a:p>
            <a:pPr algn="ctr">
              <a:lnSpc>
                <a:spcPct val="150000"/>
              </a:lnSpc>
            </a:pPr>
            <a:r>
              <a:rPr lang="en-IN" sz="2400" b="1" dirty="0" smtClean="0">
                <a:solidFill>
                  <a:schemeClr val="tx2"/>
                </a:solidFill>
                <a:latin typeface="Comic Sans MS" pitchFamily="66" charset="0"/>
              </a:rPr>
              <a:t>BREAKER ASSEMBLY (BOTTOM)</a:t>
            </a:r>
          </a:p>
        </p:txBody>
      </p:sp>
      <p:pic>
        <p:nvPicPr>
          <p:cNvPr id="5" name="Picture 4" descr="IMG_20180721_131604.jpg"/>
          <p:cNvPicPr>
            <a:picLocks noChangeAspect="1"/>
          </p:cNvPicPr>
          <p:nvPr/>
        </p:nvPicPr>
        <p:blipFill>
          <a:blip r:embed="rId2" cstate="print"/>
          <a:stretch>
            <a:fillRect/>
          </a:stretch>
        </p:blipFill>
        <p:spPr>
          <a:xfrm>
            <a:off x="762000" y="914400"/>
            <a:ext cx="7924800" cy="54102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VOLTECH\Photos &amp; Videos\VMC Breaker_Moment8.jpg"/>
          <p:cNvPicPr>
            <a:picLocks noChangeAspect="1" noChangeArrowheads="1"/>
          </p:cNvPicPr>
          <p:nvPr/>
        </p:nvPicPr>
        <p:blipFill>
          <a:blip r:embed="rId2"/>
          <a:srcRect/>
          <a:stretch>
            <a:fillRect/>
          </a:stretch>
        </p:blipFill>
        <p:spPr bwMode="auto">
          <a:xfrm>
            <a:off x="304800" y="1219200"/>
            <a:ext cx="3276600" cy="5520266"/>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
        <p:nvSpPr>
          <p:cNvPr id="3" name="TextBox 2"/>
          <p:cNvSpPr txBox="1"/>
          <p:nvPr/>
        </p:nvSpPr>
        <p:spPr>
          <a:xfrm>
            <a:off x="3886200" y="1371600"/>
            <a:ext cx="5029200" cy="4662815"/>
          </a:xfrm>
          <a:prstGeom prst="rect">
            <a:avLst/>
          </a:prstGeom>
          <a:noFill/>
        </p:spPr>
        <p:txBody>
          <a:bodyPr wrap="square" rtlCol="0">
            <a:spAutoFit/>
          </a:bodyPr>
          <a:lstStyle/>
          <a:p>
            <a:pPr algn="just">
              <a:lnSpc>
                <a:spcPct val="150000"/>
              </a:lnSpc>
              <a:buFont typeface="Arial" pitchFamily="34" charset="0"/>
              <a:buChar char="•"/>
            </a:pPr>
            <a:r>
              <a:rPr lang="en-IN" sz="2000" dirty="0" smtClean="0">
                <a:solidFill>
                  <a:schemeClr val="accent1"/>
                </a:solidFill>
                <a:latin typeface="Comic Sans MS" pitchFamily="66" charset="0"/>
              </a:rPr>
              <a:t>Spring charging motor mechanism incorporates a cam  attached with rotor to change the closing spring.</a:t>
            </a:r>
          </a:p>
          <a:p>
            <a:pPr algn="just">
              <a:lnSpc>
                <a:spcPct val="150000"/>
              </a:lnSpc>
              <a:buFont typeface="Arial" pitchFamily="34" charset="0"/>
              <a:buChar char="•"/>
            </a:pPr>
            <a:r>
              <a:rPr lang="en-IN" sz="2000" dirty="0" smtClean="0">
                <a:solidFill>
                  <a:schemeClr val="accent1"/>
                </a:solidFill>
                <a:latin typeface="Comic Sans MS" pitchFamily="66" charset="0"/>
              </a:rPr>
              <a:t>The charging is done by a ratchet(with curved tooth) mounted on the main shaft.</a:t>
            </a:r>
          </a:p>
          <a:p>
            <a:pPr algn="just">
              <a:lnSpc>
                <a:spcPct val="150000"/>
              </a:lnSpc>
              <a:buFont typeface="Arial" pitchFamily="34" charset="0"/>
              <a:buChar char="•"/>
            </a:pPr>
            <a:r>
              <a:rPr lang="en-IN" sz="2000" dirty="0" smtClean="0">
                <a:solidFill>
                  <a:schemeClr val="accent1"/>
                </a:solidFill>
                <a:latin typeface="Comic Sans MS" pitchFamily="66" charset="0"/>
              </a:rPr>
              <a:t>The motor will run until reaches the limit switch thereby positioning the cam in the correct position.</a:t>
            </a:r>
          </a:p>
          <a:p>
            <a:pPr algn="just">
              <a:lnSpc>
                <a:spcPct val="150000"/>
              </a:lnSpc>
              <a:buFont typeface="Arial" pitchFamily="34" charset="0"/>
              <a:buChar char="•"/>
            </a:pPr>
            <a:endParaRPr lang="en-IN" dirty="0">
              <a:solidFill>
                <a:schemeClr val="accent1"/>
              </a:solidFill>
              <a:latin typeface="Comic Sans MS" pitchFamily="66" charset="0"/>
            </a:endParaRPr>
          </a:p>
        </p:txBody>
      </p:sp>
      <p:sp>
        <p:nvSpPr>
          <p:cNvPr id="4" name="TextBox 3"/>
          <p:cNvSpPr txBox="1"/>
          <p:nvPr/>
        </p:nvSpPr>
        <p:spPr>
          <a:xfrm>
            <a:off x="0" y="0"/>
            <a:ext cx="9144000" cy="523220"/>
          </a:xfrm>
          <a:prstGeom prst="rect">
            <a:avLst/>
          </a:prstGeom>
          <a:noFill/>
        </p:spPr>
        <p:txBody>
          <a:bodyPr wrap="square" rtlCol="0">
            <a:spAutoFit/>
          </a:bodyPr>
          <a:lstStyle/>
          <a:p>
            <a:pPr algn="ctr"/>
            <a:r>
              <a:rPr lang="en-IN" sz="2800" dirty="0" smtClean="0">
                <a:solidFill>
                  <a:schemeClr val="accent1"/>
                </a:solidFill>
                <a:latin typeface="Comic Sans MS" pitchFamily="66" charset="0"/>
              </a:rPr>
              <a:t>BREAKER OPERATIONS</a:t>
            </a:r>
            <a:endParaRPr lang="en-IN" sz="2800" dirty="0">
              <a:solidFill>
                <a:schemeClr val="accent1"/>
              </a:solidFill>
              <a:latin typeface="Comic Sans MS" pitchFamily="66" charset="0"/>
            </a:endParaRPr>
          </a:p>
        </p:txBody>
      </p:sp>
      <p:sp>
        <p:nvSpPr>
          <p:cNvPr id="5" name="TextBox 4"/>
          <p:cNvSpPr txBox="1"/>
          <p:nvPr/>
        </p:nvSpPr>
        <p:spPr>
          <a:xfrm>
            <a:off x="3581400" y="685800"/>
            <a:ext cx="1858201" cy="461665"/>
          </a:xfrm>
          <a:prstGeom prst="rect">
            <a:avLst/>
          </a:prstGeom>
          <a:noFill/>
        </p:spPr>
        <p:txBody>
          <a:bodyPr wrap="square" rtlCol="0">
            <a:spAutoFit/>
          </a:bodyPr>
          <a:lstStyle/>
          <a:p>
            <a:r>
              <a:rPr lang="en-IN" sz="2400" dirty="0" smtClean="0">
                <a:solidFill>
                  <a:schemeClr val="accent1"/>
                </a:solidFill>
                <a:latin typeface="Comic Sans MS" pitchFamily="66" charset="0"/>
              </a:rPr>
              <a:t>CHARGING</a:t>
            </a:r>
            <a:endParaRPr lang="en-IN" sz="2400" dirty="0">
              <a:solidFill>
                <a:schemeClr val="accent1"/>
              </a:solidFill>
              <a:latin typeface="Comic Sans MS" pitchFamily="66"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VOLTECH\Photos &amp; Videos\VMC Breaker_Moment7.jpg"/>
          <p:cNvPicPr>
            <a:picLocks noChangeAspect="1" noChangeArrowheads="1"/>
          </p:cNvPicPr>
          <p:nvPr/>
        </p:nvPicPr>
        <p:blipFill>
          <a:blip r:embed="rId2"/>
          <a:srcRect/>
          <a:stretch>
            <a:fillRect/>
          </a:stretch>
        </p:blipFill>
        <p:spPr bwMode="auto">
          <a:xfrm>
            <a:off x="304800" y="990600"/>
            <a:ext cx="2743200" cy="54864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
        <p:nvSpPr>
          <p:cNvPr id="4" name="TextBox 3"/>
          <p:cNvSpPr txBox="1"/>
          <p:nvPr/>
        </p:nvSpPr>
        <p:spPr>
          <a:xfrm>
            <a:off x="3429001" y="1219200"/>
            <a:ext cx="5334000" cy="5170646"/>
          </a:xfrm>
          <a:prstGeom prst="rect">
            <a:avLst/>
          </a:prstGeom>
          <a:noFill/>
        </p:spPr>
        <p:txBody>
          <a:bodyPr wrap="square" rtlCol="0">
            <a:spAutoFit/>
          </a:bodyPr>
          <a:lstStyle/>
          <a:p>
            <a:pPr>
              <a:lnSpc>
                <a:spcPct val="150000"/>
              </a:lnSpc>
              <a:buFont typeface="Arial" pitchFamily="34" charset="0"/>
              <a:buChar char="•"/>
            </a:pPr>
            <a:r>
              <a:rPr lang="en-IN" sz="2000" dirty="0" smtClean="0">
                <a:solidFill>
                  <a:schemeClr val="accent1"/>
                </a:solidFill>
                <a:latin typeface="Comic Sans MS" pitchFamily="66" charset="0"/>
              </a:rPr>
              <a:t>The closing spring (open coil helical spring) is charged or compressed by spring charge motor mechanism or by manual cranking.</a:t>
            </a:r>
          </a:p>
          <a:p>
            <a:pPr>
              <a:lnSpc>
                <a:spcPct val="150000"/>
              </a:lnSpc>
              <a:buFont typeface="Arial" pitchFamily="34" charset="0"/>
              <a:buChar char="•"/>
            </a:pPr>
            <a:r>
              <a:rPr lang="en-IN" sz="2000" dirty="0" smtClean="0">
                <a:solidFill>
                  <a:schemeClr val="accent1"/>
                </a:solidFill>
                <a:latin typeface="Comic Sans MS" pitchFamily="66" charset="0"/>
              </a:rPr>
              <a:t>The fully compressed position also makes the cam to be in the vertical position (being ready to close the breaker i.e. to hit the linkage roller)</a:t>
            </a:r>
          </a:p>
          <a:p>
            <a:pPr>
              <a:lnSpc>
                <a:spcPct val="150000"/>
              </a:lnSpc>
              <a:buFont typeface="Arial" pitchFamily="34" charset="0"/>
              <a:buChar char="•"/>
            </a:pPr>
            <a:r>
              <a:rPr lang="en-IN" sz="2000" dirty="0" smtClean="0">
                <a:solidFill>
                  <a:schemeClr val="accent1"/>
                </a:solidFill>
                <a:latin typeface="Comic Sans MS" pitchFamily="66" charset="0"/>
              </a:rPr>
              <a:t>This closing coil will always be in the compressed/closed position to make sure that it is always ready for the next closing operation.</a:t>
            </a:r>
          </a:p>
        </p:txBody>
      </p:sp>
      <p:sp>
        <p:nvSpPr>
          <p:cNvPr id="5" name="TextBox 4"/>
          <p:cNvSpPr txBox="1"/>
          <p:nvPr/>
        </p:nvSpPr>
        <p:spPr>
          <a:xfrm>
            <a:off x="2971800" y="0"/>
            <a:ext cx="2909771" cy="523220"/>
          </a:xfrm>
          <a:prstGeom prst="rect">
            <a:avLst/>
          </a:prstGeom>
          <a:noFill/>
        </p:spPr>
        <p:txBody>
          <a:bodyPr wrap="square" rtlCol="0">
            <a:spAutoFit/>
          </a:bodyPr>
          <a:lstStyle/>
          <a:p>
            <a:r>
              <a:rPr lang="en-IN" sz="2800" dirty="0" smtClean="0">
                <a:solidFill>
                  <a:schemeClr val="accent1"/>
                </a:solidFill>
                <a:latin typeface="Comic Sans MS" pitchFamily="66" charset="0"/>
              </a:rPr>
              <a:t>COMPRESSION</a:t>
            </a:r>
            <a:endParaRPr lang="en-IN" sz="2800" dirty="0">
              <a:solidFill>
                <a:schemeClr val="accent1"/>
              </a:solidFill>
              <a:latin typeface="Comic Sans MS" pitchFamily="66"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VOLTECH\Photos &amp; Videos\VMC Breaker_Moment12.jpg"/>
          <p:cNvPicPr>
            <a:picLocks noChangeAspect="1" noChangeArrowheads="1"/>
          </p:cNvPicPr>
          <p:nvPr/>
        </p:nvPicPr>
        <p:blipFill>
          <a:blip r:embed="rId3" cstate="print"/>
          <a:srcRect/>
          <a:stretch>
            <a:fillRect/>
          </a:stretch>
        </p:blipFill>
        <p:spPr bwMode="auto">
          <a:xfrm>
            <a:off x="304800" y="1371600"/>
            <a:ext cx="2339975" cy="48006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
        <p:nvSpPr>
          <p:cNvPr id="4" name="TextBox 3"/>
          <p:cNvSpPr txBox="1"/>
          <p:nvPr/>
        </p:nvSpPr>
        <p:spPr>
          <a:xfrm>
            <a:off x="5791200" y="1371600"/>
            <a:ext cx="3352800" cy="4660571"/>
          </a:xfrm>
          <a:prstGeom prst="rect">
            <a:avLst/>
          </a:prstGeom>
          <a:noFill/>
        </p:spPr>
        <p:txBody>
          <a:bodyPr wrap="square" rtlCol="0">
            <a:spAutoFit/>
          </a:bodyPr>
          <a:lstStyle/>
          <a:p>
            <a:pPr algn="just">
              <a:lnSpc>
                <a:spcPct val="150000"/>
              </a:lnSpc>
              <a:buFont typeface="Arial" pitchFamily="34" charset="0"/>
              <a:buChar char="•"/>
            </a:pPr>
            <a:r>
              <a:rPr lang="en-IN" sz="2000" dirty="0" smtClean="0">
                <a:solidFill>
                  <a:schemeClr val="accent1"/>
                </a:solidFill>
                <a:latin typeface="Comic Sans MS" pitchFamily="66" charset="0"/>
              </a:rPr>
              <a:t>The closing coil with its latch assembly holds the closing spring force, which is waiting for the signal to close the circuit breaker or by manually.</a:t>
            </a:r>
          </a:p>
          <a:p>
            <a:pPr algn="just">
              <a:lnSpc>
                <a:spcPct val="150000"/>
              </a:lnSpc>
              <a:buFont typeface="Arial" pitchFamily="34" charset="0"/>
              <a:buChar char="•"/>
            </a:pPr>
            <a:r>
              <a:rPr lang="en-IN" sz="2000" dirty="0" smtClean="0">
                <a:solidFill>
                  <a:schemeClr val="accent1"/>
                </a:solidFill>
                <a:latin typeface="Comic Sans MS" pitchFamily="66" charset="0"/>
              </a:rPr>
              <a:t>The latch holds the curved arm with is connected to the main shaft. </a:t>
            </a:r>
            <a:endParaRPr lang="en-IN" sz="2000" dirty="0"/>
          </a:p>
        </p:txBody>
      </p:sp>
      <p:pic>
        <p:nvPicPr>
          <p:cNvPr id="5" name="VID_20180731_125301Trim closing.mp4">
            <a:hlinkClick r:id="" action="ppaction://media"/>
          </p:cNvPr>
          <p:cNvPicPr>
            <a:picLocks noRot="1" noChangeAspect="1"/>
          </p:cNvPicPr>
          <p:nvPr>
            <a:videoFile r:link="rId1"/>
          </p:nvPr>
        </p:nvPicPr>
        <p:blipFill>
          <a:blip r:embed="rId4"/>
          <a:stretch>
            <a:fillRect/>
          </a:stretch>
        </p:blipFill>
        <p:spPr>
          <a:xfrm>
            <a:off x="2819400" y="1371600"/>
            <a:ext cx="2895600" cy="4800600"/>
          </a:xfrm>
          <a:prstGeom prst="rect">
            <a:avLst/>
          </a:prstGeom>
          <a:ln w="38100" cap="sq">
            <a:solidFill>
              <a:schemeClr val="tx2">
                <a:lumMod val="40000"/>
                <a:lumOff val="60000"/>
              </a:schemeClr>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3429000" y="0"/>
            <a:ext cx="1859805" cy="523220"/>
          </a:xfrm>
          <a:prstGeom prst="rect">
            <a:avLst/>
          </a:prstGeom>
          <a:noFill/>
        </p:spPr>
        <p:txBody>
          <a:bodyPr wrap="none" rtlCol="0">
            <a:spAutoFit/>
          </a:bodyPr>
          <a:lstStyle/>
          <a:p>
            <a:r>
              <a:rPr lang="en-IN" sz="2800" dirty="0" smtClean="0">
                <a:solidFill>
                  <a:schemeClr val="accent1"/>
                </a:solidFill>
                <a:latin typeface="Comic Sans MS" pitchFamily="66" charset="0"/>
              </a:rPr>
              <a:t>CLOSING</a:t>
            </a:r>
            <a:endParaRPr lang="en-IN" sz="2800" dirty="0">
              <a:solidFill>
                <a:schemeClr val="accent1"/>
              </a:solidFill>
              <a:latin typeface="Comic Sans MS" pitchFamily="66"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340</TotalTime>
  <Words>512</Words>
  <Application>Microsoft Office PowerPoint</Application>
  <PresentationFormat>On-screen Show (4:3)</PresentationFormat>
  <Paragraphs>42</Paragraphs>
  <Slides>14</Slides>
  <Notes>0</Notes>
  <HiddenSlides>0</HiddenSlides>
  <MMClips>3</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Flow</vt:lpstr>
      <vt:lpstr>      VACUUM CIRCUIT BREAKER OPERATION </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THANKYOU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sivachandran babu</dc:creator>
  <cp:lastModifiedBy>HP</cp:lastModifiedBy>
  <cp:revision>26</cp:revision>
  <dcterms:created xsi:type="dcterms:W3CDTF">2006-08-16T00:00:00Z</dcterms:created>
  <dcterms:modified xsi:type="dcterms:W3CDTF">2018-08-09T05:44:51Z</dcterms:modified>
</cp:coreProperties>
</file>

<file path=docProps/thumbnail.jpeg>
</file>